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87" r:id="rId3"/>
    <p:sldId id="288" r:id="rId4"/>
    <p:sldId id="261" r:id="rId5"/>
    <p:sldId id="297" r:id="rId6"/>
    <p:sldId id="262" r:id="rId7"/>
    <p:sldId id="298" r:id="rId8"/>
    <p:sldId id="299" r:id="rId9"/>
    <p:sldId id="290" r:id="rId10"/>
    <p:sldId id="265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rian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33"/>
    <a:srgbClr val="2CA4FF"/>
    <a:srgbClr val="A50021"/>
    <a:srgbClr val="004646"/>
    <a:srgbClr val="09E7E7"/>
    <a:srgbClr val="008E50"/>
    <a:srgbClr val="FFFF66"/>
    <a:srgbClr val="004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29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49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2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585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0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9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9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3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0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6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3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7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8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9362F-23EA-4167-915E-EEC71DBF90E3}" type="datetimeFigureOut">
              <a:rPr lang="en-US" smtClean="0"/>
              <a:pPr/>
              <a:t>23-May-23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48560C-135A-47CA-AFC5-25B06FA14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75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20044"/>
          <a:stretch/>
        </p:blipFill>
        <p:spPr>
          <a:xfrm>
            <a:off x="1045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28800"/>
            <a:ext cx="7010400" cy="917575"/>
          </a:xfrm>
        </p:spPr>
        <p:txBody>
          <a:bodyPr anchor="b"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br>
              <a:rPr lang="en-US" sz="2400" b="1" i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onsole" pitchFamily="49" charset="0"/>
                <a:ea typeface="+mn-ea"/>
                <a:cs typeface="Times New Roman" pitchFamily="18" charset="0"/>
              </a:rPr>
            </a:br>
            <a:br>
              <a:rPr lang="en-US" sz="2400" b="1" i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Times New Roman" pitchFamily="18" charset="0"/>
              </a:rPr>
            </a:br>
            <a:r>
              <a:rPr lang="en-US" sz="2400" b="1" i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RAPORT FINAL </a:t>
            </a:r>
            <a:br>
              <a:rPr lang="en-US" sz="2400" b="1" i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400" b="1" i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,,S</a:t>
            </a:r>
            <a:r>
              <a:rPr lang="ro-RO" sz="2400" b="1" i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ĂPTĂMĂNA VERDE”</a:t>
            </a:r>
            <a:endParaRPr lang="en-US" sz="2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2766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Prof.</a:t>
            </a:r>
            <a:r>
              <a:rPr lang="ro-RO" b="1" dirty="0"/>
              <a:t>înv. preșc.:</a:t>
            </a:r>
          </a:p>
          <a:p>
            <a:r>
              <a:rPr lang="ro-RO" dirty="0"/>
              <a:t>    Ursachi Adriana</a:t>
            </a:r>
          </a:p>
          <a:p>
            <a:r>
              <a:rPr lang="ro-RO" dirty="0"/>
              <a:t>    Screpciuc Alina</a:t>
            </a:r>
          </a:p>
          <a:p>
            <a:r>
              <a:rPr lang="ro-RO" dirty="0"/>
              <a:t>    Coșoreanu Mariana</a:t>
            </a:r>
          </a:p>
          <a:p>
            <a:r>
              <a:rPr lang="ro-RO" dirty="0"/>
              <a:t>    Făgădău Claudia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3505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/>
              <a:t>G.P.N. PLOPENI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398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59633C-FF0C-D435-A9A1-6AF8775C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76200"/>
            <a:ext cx="4876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ED137C2-54A3-8B97-9D7A-61EE9F49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5814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A34C08D-3E6F-1922-1A22-0CF9C7AA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43243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270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FEF5B4-0DD7-B9CB-102A-32EA7BCA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8613"/>
            <a:ext cx="3001963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5E45CC37-7AF9-ED4A-0F3B-99E8EF6B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4432"/>
            <a:ext cx="41275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4175849-9679-9E4A-B961-4D1058FD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05200"/>
            <a:ext cx="394335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3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8BC606-441B-4D89-43E6-4BF89BB4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337"/>
            <a:ext cx="28765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BAB9F7-5AF3-B9DB-4B49-75604716B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2400"/>
            <a:ext cx="2942857" cy="4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E03E91-B6BB-CAA2-16E7-EF728FA4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2800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CCE801B-11F9-EE54-7E7F-655533D3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30384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0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49AFB0A-F239-1BE7-F3A0-FE169BD9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5"/>
          <a:stretch>
            <a:fillRect/>
          </a:stretch>
        </p:blipFill>
        <p:spPr bwMode="auto">
          <a:xfrm>
            <a:off x="381000" y="16042"/>
            <a:ext cx="55054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4ADA2A08-5F12-80DD-0A57-DFD45225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6953250" cy="35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66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567B262-91A6-E9FA-8997-8B61727E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43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7801BA58-81EA-BEDC-CF2D-6240215A8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5763"/>
            <a:ext cx="6361112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DD27FBC-DEC5-5382-814F-F4D95478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b="23219"/>
          <a:stretch>
            <a:fillRect/>
          </a:stretch>
        </p:blipFill>
        <p:spPr bwMode="auto">
          <a:xfrm rot="728453">
            <a:off x="3882600" y="510468"/>
            <a:ext cx="3596204" cy="17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46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513ADA0-FA5B-866D-8D17-722038FD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854">
            <a:off x="676250" y="296907"/>
            <a:ext cx="2133600" cy="34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9570F04-226C-3E4F-582F-EA0C51B1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286">
            <a:off x="5131557" y="385717"/>
            <a:ext cx="3483212" cy="39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CA033E3-4CA2-B908-4C18-2A95C1FF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49053"/>
            <a:ext cx="480862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39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3A5D7EA-E26F-0FE5-25EB-51DDCEB4B7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482AD-5CDF-731F-B5F9-95F1F921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4" y="304800"/>
            <a:ext cx="5153526" cy="3505200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CF0FEBE6-70E8-F27D-712D-F390C1CE6C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A0EB4BD5-BDC0-B863-2C2A-D1671062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1"/>
            <a:ext cx="4000500" cy="374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36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6EC98-F954-DF01-EA90-6CFAE5749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701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FF6A43-D358-BE98-D36F-9507006C0D7C}"/>
              </a:ext>
            </a:extLst>
          </p:cNvPr>
          <p:cNvSpPr txBox="1"/>
          <p:nvPr/>
        </p:nvSpPr>
        <p:spPr>
          <a:xfrm>
            <a:off x="2514600" y="1219200"/>
            <a:ext cx="6008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 doresc o zi minunată în continuare!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1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05000" y="1816768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Grupa mică ,,URSULEȚII”</a:t>
            </a:r>
          </a:p>
          <a:p>
            <a:endParaRPr lang="ro-RO" dirty="0"/>
          </a:p>
          <a:p>
            <a:r>
              <a:rPr lang="ro-RO" dirty="0"/>
              <a:t>                   Grupa mică-mijlocie ,,ALBINUȚELE”</a:t>
            </a:r>
          </a:p>
          <a:p>
            <a:endParaRPr lang="ro-RO" dirty="0"/>
          </a:p>
          <a:p>
            <a:r>
              <a:rPr lang="ro-RO" dirty="0"/>
              <a:t>Grupa mijlocie ,,FLUTURAȘII”</a:t>
            </a:r>
          </a:p>
          <a:p>
            <a:endParaRPr lang="ro-RO" dirty="0"/>
          </a:p>
          <a:p>
            <a:r>
              <a:rPr lang="ro-RO" dirty="0"/>
              <a:t>                              Grupa mare ,,BUBURUZELE”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C7FAB-C9EB-046B-E9E2-E71D5DAED25F}"/>
              </a:ext>
            </a:extLst>
          </p:cNvPr>
          <p:cNvSpPr txBox="1"/>
          <p:nvPr/>
        </p:nvSpPr>
        <p:spPr>
          <a:xfrm>
            <a:off x="2847578" y="1034534"/>
            <a:ext cx="284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GRUPE PARTICIPANTE: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384"/>
          <a:stretch/>
        </p:blipFill>
        <p:spPr>
          <a:xfrm>
            <a:off x="381000" y="4876800"/>
            <a:ext cx="6248400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7200"/>
            <a:ext cx="716280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TIPUL DE ACTIVITĂŢI DERULATE: 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vizionări de documentare                - activități practice: prepararea ceaiului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activități în aer liber                        - expoziție de animale</a:t>
            </a:r>
          </a:p>
          <a:p>
            <a:pPr>
              <a:lnSpc>
                <a:spcPct val="150000"/>
              </a:lnSpc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activități de ecologizare                  - activități de plantare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o-RO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7042" y="3013872"/>
            <a:ext cx="3581400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64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042" y="335453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RESURSE IMPLICATE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07C71-B326-86C6-F832-87CB7E057597}"/>
              </a:ext>
            </a:extLst>
          </p:cNvPr>
          <p:cNvSpPr txBox="1"/>
          <p:nvPr/>
        </p:nvSpPr>
        <p:spPr>
          <a:xfrm>
            <a:off x="4038600" y="3216039"/>
            <a:ext cx="1905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cadre didactice </a:t>
            </a:r>
          </a:p>
          <a:p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70 de copii</a:t>
            </a:r>
          </a:p>
          <a:p>
            <a:r>
              <a:rPr lang="ro-RO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părinții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27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76200" y="228600"/>
            <a:ext cx="7391400" cy="533400"/>
          </a:xfrm>
          <a:prstGeom prst="flowChartTerminator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4646"/>
                </a:solidFill>
              </a:rPr>
              <a:t>Obiective</a:t>
            </a:r>
            <a:r>
              <a:rPr lang="ro-RO" sz="2800" i="1" dirty="0">
                <a:solidFill>
                  <a:srgbClr val="004646"/>
                </a:solidFill>
              </a:rPr>
              <a:t>le urmărite</a:t>
            </a:r>
            <a:r>
              <a:rPr lang="en-US" sz="2800" i="1" dirty="0">
                <a:solidFill>
                  <a:srgbClr val="004646"/>
                </a:solidFill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00601"/>
            <a:ext cx="6248942" cy="1981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51289"/>
            <a:ext cx="6934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1600" i="1" dirty="0"/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observe natura și să conștientizeze importanța protejării mediului.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Să-și dezvolte abilitățile de cercetare și explorare a lumii vii prin observarea efectelor omului asupra biodiversității.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Să-și demonstreze atât abilitățile fizice (jocuri), cât și cele practice (organizarea picnicului).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identifice animalele pe baza caracteristicilor descrise în ghicitori;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exemplifice o modalitatea de îngrijire a animalului preferat/ de companie;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enumere cel puțin trei îndatoriri ale celui care are grijă de un animal;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identifice modalități de colectare a deșeurilor în vederea refolosirii lor și a protejării pământului.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practice modalități de utilizare ecologică a spațiilor din cadrul grădiniței prin acțiuni de plantare copaci și plante.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o-RO" sz="1600" i="1" dirty="0"/>
          </a:p>
        </p:txBody>
      </p:sp>
    </p:spTree>
    <p:extLst>
      <p:ext uri="{BB962C8B-B14F-4D97-AF65-F5344CB8AC3E}">
        <p14:creationId xmlns:p14="http://schemas.microsoft.com/office/powerpoint/2010/main" val="235152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14D2A-531C-FF1A-E96D-E6ABC51B9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14400"/>
            <a:ext cx="7315200" cy="4191000"/>
          </a:xfrm>
        </p:spPr>
        <p:txBody>
          <a:bodyPr>
            <a:normAutofit fontScale="40000" lnSpcReduction="20000"/>
          </a:bodyPr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enumere cel puțin trei îndatoriri ale celui care are grijă de un animal;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explice importanța unui animal de companie în viața de familie.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recunoască plantele medicinale din zona noastră;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precizeze efectele benefice ale acestora asupra organismului;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rețină pașii ce trebuie urmați în prepararea unui ceai;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Să-și dezvolte comportamente pozitive față de mediu prin exersarea unor comportamente proactive pentru educarea unei atitudini ecologice.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identifice modalități de colectare a deșeurilor în vederea refolosirii lor și a protejării pământului.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 practice modalități de utilizare ecologică a spațiilor din cadrul grădiniței prin acțiuni de plantare copaci și plante.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D529908-0B5A-1D70-8A33-B5A64EE8A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84"/>
          <a:stretch/>
        </p:blipFill>
        <p:spPr>
          <a:xfrm>
            <a:off x="632714" y="4648200"/>
            <a:ext cx="6248400" cy="1981200"/>
          </a:xfrm>
          <a:prstGeom prst="rect">
            <a:avLst/>
          </a:prstGeom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5C35BBC0-096B-DBD9-C097-D78480A23ED6}"/>
              </a:ext>
            </a:extLst>
          </p:cNvPr>
          <p:cNvSpPr/>
          <p:nvPr/>
        </p:nvSpPr>
        <p:spPr>
          <a:xfrm>
            <a:off x="381000" y="304800"/>
            <a:ext cx="7391400" cy="533400"/>
          </a:xfrm>
          <a:prstGeom prst="flowChartTerminator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4646"/>
                </a:solidFill>
              </a:rPr>
              <a:t>Obiective</a:t>
            </a:r>
            <a:r>
              <a:rPr lang="ro-RO" sz="2800" i="1" dirty="0">
                <a:solidFill>
                  <a:srgbClr val="004646"/>
                </a:solidFill>
              </a:rPr>
              <a:t>le urmărite</a:t>
            </a:r>
            <a:r>
              <a:rPr lang="en-US" sz="2800" i="1" dirty="0">
                <a:solidFill>
                  <a:srgbClr val="004646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593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70125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080362" y="1600200"/>
            <a:ext cx="45719" cy="76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733800" y="81775"/>
            <a:ext cx="5105400" cy="1981200"/>
          </a:xfrm>
          <a:prstGeom prst="cloudCallout">
            <a:avLst/>
          </a:prstGeom>
          <a:ln>
            <a:solidFill>
              <a:srgbClr val="2CA4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MODALITĂŢI DE EVALUARE A ACTIVITĂŢII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52892" y="1616242"/>
            <a:ext cx="1961607" cy="1069501"/>
          </a:xfrm>
          <a:prstGeom prst="cloud">
            <a:avLst/>
          </a:prstGeom>
          <a:ln>
            <a:solidFill>
              <a:srgbClr val="2CA4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fotografii </a:t>
            </a:r>
            <a:endParaRPr lang="en-US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2238790" y="2062975"/>
            <a:ext cx="2271155" cy="882990"/>
          </a:xfrm>
          <a:prstGeom prst="cloud">
            <a:avLst/>
          </a:prstGeom>
          <a:ln>
            <a:solidFill>
              <a:srgbClr val="2CA4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>
              <a:spcBef>
                <a:spcPts val="0"/>
              </a:spcBef>
              <a:spcAft>
                <a:spcPts val="1000"/>
              </a:spcAft>
            </a:pPr>
            <a:r>
              <a:rPr lang="ro-RO" sz="16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conversația</a:t>
            </a:r>
            <a:r>
              <a:rPr lang="ro-RO" sz="1600" dirty="0">
                <a:latin typeface="Calibri"/>
                <a:ea typeface="Calibri"/>
                <a:cs typeface="Times New Roman"/>
              </a:rPr>
              <a:t> </a:t>
            </a:r>
            <a:endParaRPr lang="en-US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4680501" y="2468375"/>
            <a:ext cx="1843645" cy="810416"/>
          </a:xfrm>
          <a:prstGeom prst="cloud">
            <a:avLst/>
          </a:prstGeom>
          <a:ln>
            <a:solidFill>
              <a:srgbClr val="2CA4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1000"/>
              </a:spcAft>
            </a:pPr>
            <a:r>
              <a:rPr lang="ro-RO" sz="16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activități practice</a:t>
            </a:r>
            <a:endParaRPr lang="en-US" sz="16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228600" y="2878281"/>
            <a:ext cx="2897778" cy="1007919"/>
          </a:xfrm>
          <a:prstGeom prst="cloud">
            <a:avLst/>
          </a:prstGeom>
          <a:ln>
            <a:solidFill>
              <a:srgbClr val="2CA4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1000"/>
              </a:spcAft>
            </a:pPr>
            <a:r>
              <a:rPr lang="ro-RO" sz="16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gustarea preparatului - ceai</a:t>
            </a:r>
            <a:endParaRPr lang="en-US" sz="16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2872935" y="3538612"/>
            <a:ext cx="2897778" cy="1007919"/>
          </a:xfrm>
          <a:prstGeom prst="cloud">
            <a:avLst/>
          </a:prstGeom>
          <a:ln>
            <a:solidFill>
              <a:srgbClr val="2CA4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1000"/>
              </a:spcAft>
            </a:pPr>
            <a:r>
              <a:rPr lang="ro-RO" sz="16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observarea comportamentului copiilor</a:t>
            </a:r>
            <a:endParaRPr lang="en-US" sz="16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5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A76B-98DB-D140-ED5A-AD04744F2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1629" y="422674"/>
            <a:ext cx="3429000" cy="1344399"/>
          </a:xfrm>
        </p:spPr>
        <p:txBody>
          <a:bodyPr/>
          <a:lstStyle/>
          <a:p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REZULTATE ÎNREGISTRATE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9B5DE-4737-A552-DC3C-78053E3B7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2107968"/>
            <a:ext cx="7543800" cy="4267200"/>
          </a:xfrm>
        </p:spPr>
        <p:txBody>
          <a:bodyPr>
            <a:normAutofit fontScale="92500" lnSpcReduction="20000"/>
          </a:bodyPr>
          <a:lstStyle/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Conștientizarea importanței protejării mediului;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Realizarea picnicului și a jocurilor propuse;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Menținerea interesului pentru protejarea mediului prin activitățile deja stabilite;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Conștientizarea importanței dezvoltării unui comportament responsabil față de animale.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Formarea unor deprinderi de îngrijire și respectare a drepturilor animalelor.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Conștientizarea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importanței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păstrării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spațiilor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verzi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curate,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creșterea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</a:t>
            </a: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medicinale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Menținerea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interesului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descoperirea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efectelor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benefice ale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plantelor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medicinale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asupra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organismului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Formarea deprinderii de reciclare selectivă a deșeurilor.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Formarea unei conduite ecologice adecvate.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6492E-7DB5-E81F-1ABD-75038AE24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9"/>
          <a:stretch/>
        </p:blipFill>
        <p:spPr>
          <a:xfrm>
            <a:off x="762000" y="28074"/>
            <a:ext cx="2529576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063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76F7-EEF4-9B62-EE5C-83E71D07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458200" cy="58674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tabLst>
                <a:tab pos="457200" algn="l"/>
              </a:tabLst>
            </a:pPr>
            <a: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 SWOT</a:t>
            </a:r>
            <a:b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Puncte tari:</a:t>
            </a:r>
            <a:b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xistenţa prevederilor legale care includ activităţile în aer liber la nivel preşcolar;</a:t>
            </a:r>
            <a:b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Existenţa unor spaţii verzi, păduri în apropierea instituţiei şcolare;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Colaborarea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eficientă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dintre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cadre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didactice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copii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ț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parteneri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creativă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interactivă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activităţilor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derulate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Desfăşurarea</a:t>
            </a:r>
            <a:r>
              <a:rPr lang="fr-FR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fr-FR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activităţi</a:t>
            </a:r>
            <a:r>
              <a:rPr lang="fr-FR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plăcute</a:t>
            </a:r>
            <a:r>
              <a:rPr lang="fr-FR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fr-FR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relaxante, dar </a:t>
            </a:r>
            <a:r>
              <a:rPr lang="fr-FR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fr-FR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instructive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unui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climat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educaţional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deschis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stimulativ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Puncte slabe:</a:t>
            </a:r>
            <a:br>
              <a:rPr lang="ro-RO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Timp insuficient pentru a se realiza astfel de activități;</a:t>
            </a:r>
            <a:b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ipsa fondurilor instituţiilor şcolare care sunt necesare punerii în aplicare a unor astfel de activități;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Oportunităţi: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Dezvoltarea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personalităţii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complexe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copiilor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implicarea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lor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diferite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tipuri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activităţi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Angrenarea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intensă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preșcolarilor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activități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educație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ecologică</a:t>
            </a:r>
            <a:r>
              <a:rPr lang="ro-RO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dezvoltarea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colaborării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partenerii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activităţile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aferente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acestei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perioade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părinții</a:t>
            </a: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pădurar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Consultarea părinților în alcătuirea planificării destinate acestei săptămăni.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Ameninţări: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Multitudinea ofertelor de activități duce la suprasolicitare.</a:t>
            </a:r>
            <a:b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o-RO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Riscurile derulării activităților în aer liber (condiții meteo, resurse, spațiu de desfășurare nou)</a:t>
            </a:r>
            <a:b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9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2005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143" y="550007"/>
            <a:ext cx="6347713" cy="533400"/>
          </a:xfrm>
        </p:spPr>
        <p:txBody>
          <a:bodyPr>
            <a:normAutofit fontScale="90000"/>
          </a:bodyPr>
          <a:lstStyle/>
          <a:p>
            <a:r>
              <a:rPr lang="ro-RO" dirty="0">
                <a:solidFill>
                  <a:schemeClr val="accent2">
                    <a:lumMod val="75000"/>
                  </a:schemeClr>
                </a:solidFill>
              </a:rPr>
              <a:t>RECOMANDĂRI, SUGESTII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B9F4D6-EE3C-2BF3-E2BD-CA77C54E8782}"/>
              </a:ext>
            </a:extLst>
          </p:cNvPr>
          <p:cNvSpPr/>
          <p:nvPr/>
        </p:nvSpPr>
        <p:spPr>
          <a:xfrm>
            <a:off x="457200" y="1696453"/>
            <a:ext cx="29718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Contracte de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sponsorizare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asigure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plus al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bazei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materiale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oferite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şcoală</a:t>
            </a:r>
            <a:r>
              <a:rPr lang="fr-FR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3A2172-95EA-AFFD-3945-95BF950E16DA}"/>
              </a:ext>
            </a:extLst>
          </p:cNvPr>
          <p:cNvSpPr/>
          <p:nvPr/>
        </p:nvSpPr>
        <p:spPr>
          <a:xfrm>
            <a:off x="4543924" y="1981200"/>
            <a:ext cx="3609475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Axarea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proiecte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educaţionale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atragă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fonduri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517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558</TotalTime>
  <Words>693</Words>
  <Application>Microsoft Office PowerPoint</Application>
  <PresentationFormat>On-screen Show (4:3)</PresentationFormat>
  <Paragraphs>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Lucida Console</vt:lpstr>
      <vt:lpstr>Times New Roman</vt:lpstr>
      <vt:lpstr>Trebuchet MS</vt:lpstr>
      <vt:lpstr>Wingdings</vt:lpstr>
      <vt:lpstr>Wingdings 3</vt:lpstr>
      <vt:lpstr>Facet</vt:lpstr>
      <vt:lpstr>  RAPORT FINAL  ,,SĂPTĂMĂNA VERDE”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REZULTATE ÎNREGISTRATE </vt:lpstr>
      <vt:lpstr>ANALIZA SWOT  Puncte tari: Existenţa prevederilor legale care includ activităţile în aer liber la nivel preşcolar; Existenţa unor spaţii verzi, păduri în apropierea instituţiei şcolare; Colaborarea eficientă dintre cadre didactice, copii, părinți, parteneri; Abordarea creativă şi interactivă a activităţilor derulate; Desfăşurarea unor activităţi plăcute şi relaxante, dar şi instructive; Crearea unui climat educaţional deschis şi stimulativ.     Puncte slabe: Timp insuficient pentru a se realiza astfel de activități; Lipsa fondurilor instituţiilor şcolare care sunt necesare punerii în aplicare a unor astfel de activități;    Oportunităţi: Dezvoltarea personalităţii complexe a copiilor prin implicarea lor în diferite tipuri de activităţi; Angrenarea mai intensă a preșcolarilor în activități de educație ecologică; Continuarea şi dezvoltarea colaborării cu partenerii din activităţile aferente acestei perioade (părinții, pădurar). Consultarea părinților în alcătuirea planificării destinate acestei săptămăni.     Ameninţări: Multitudinea ofertelor de activități duce la suprasolicitare. Riscurile derulării activităților în aer liber (condiții meteo, resurse, spațiu de desfășurare nou) </vt:lpstr>
      <vt:lpstr>RECOMANDĂRI, SUGESTII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ACTIVITĂŢILE DE TIP OUTDOOR  POSIBILITĂŢI ŞI MODALITĂŢI DE ORGANIZARE CU PREŞCOLARII</dc:title>
  <dc:creator>Vasilica</dc:creator>
  <cp:lastModifiedBy>virgil claudiu</cp:lastModifiedBy>
  <cp:revision>47</cp:revision>
  <dcterms:created xsi:type="dcterms:W3CDTF">2023-04-20T19:00:06Z</dcterms:created>
  <dcterms:modified xsi:type="dcterms:W3CDTF">2023-05-23T16:25:38Z</dcterms:modified>
</cp:coreProperties>
</file>